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82" r:id="rId9"/>
    <p:sldId id="283" r:id="rId10"/>
    <p:sldId id="268" r:id="rId11"/>
    <p:sldId id="277" r:id="rId12"/>
    <p:sldId id="270" r:id="rId13"/>
    <p:sldId id="278" r:id="rId14"/>
    <p:sldId id="271" r:id="rId15"/>
    <p:sldId id="279" r:id="rId16"/>
    <p:sldId id="272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1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30815-EC0F-44AE-B078-0DFE08693296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125-A081-4506-A039-0B54D2F928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92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2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2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2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665600" y="274680"/>
            <a:ext cx="99163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665600" y="1600200"/>
            <a:ext cx="991632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474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BotCiKc2zn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Communicatieproces</a:t>
            </a:r>
          </a:p>
        </p:txBody>
      </p:sp>
    </p:spTree>
    <p:extLst>
      <p:ext uri="{BB962C8B-B14F-4D97-AF65-F5344CB8AC3E}">
        <p14:creationId xmlns:p14="http://schemas.microsoft.com/office/powerpoint/2010/main" val="412737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66928" indent="-457200"/>
            <a:r>
              <a:rPr lang="nl-NL" dirty="0"/>
              <a:t>Waar </a:t>
            </a:r>
            <a:r>
              <a:rPr lang="mr-IN" dirty="0"/>
              <a:t>–</a:t>
            </a:r>
            <a:r>
              <a:rPr lang="nl-NL" dirty="0"/>
              <a:t> Niet waar</a:t>
            </a: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1981200" y="1481328"/>
            <a:ext cx="8229600" cy="4900000"/>
          </a:xfrm>
          <a:prstGeom prst="rect">
            <a:avLst/>
          </a:prstGeom>
        </p:spPr>
        <p:txBody>
          <a:bodyPr wrap="none" lIns="0" tIns="0" rIns="0" bIns="0"/>
          <a:lstStyle/>
          <a:p>
            <a:pPr marL="109728"/>
            <a:r>
              <a:rPr lang="nl-NL" sz="2800" dirty="0"/>
              <a:t>Lichaamstaal wordt meer gebruikt dan gesproken taal</a:t>
            </a:r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24751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66928" indent="-457200"/>
            <a:r>
              <a:rPr lang="nl-NL" b="1" dirty="0"/>
              <a:t>Waar</a:t>
            </a:r>
            <a:r>
              <a:rPr lang="nl-NL" dirty="0"/>
              <a:t> </a:t>
            </a:r>
            <a:r>
              <a:rPr lang="mr-IN" dirty="0"/>
              <a:t>–</a:t>
            </a:r>
            <a:r>
              <a:rPr lang="nl-NL" dirty="0"/>
              <a:t> Niet waar</a:t>
            </a: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1981200" y="1481328"/>
            <a:ext cx="8229600" cy="4900000"/>
          </a:xfrm>
          <a:prstGeom prst="rect">
            <a:avLst/>
          </a:prstGeom>
        </p:spPr>
        <p:txBody>
          <a:bodyPr wrap="none" lIns="0" tIns="0" rIns="0" bIns="0"/>
          <a:lstStyle/>
          <a:p>
            <a:pPr marL="109728"/>
            <a:r>
              <a:rPr lang="nl-NL" sz="2800" dirty="0"/>
              <a:t>Lichaamstaal wordt meer gebruikt dan gesproken taal</a:t>
            </a:r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3142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66928" indent="-457200"/>
            <a:r>
              <a:rPr lang="nl-NL" dirty="0"/>
              <a:t>Waar </a:t>
            </a:r>
            <a:r>
              <a:rPr lang="mr-IN" dirty="0"/>
              <a:t>–</a:t>
            </a:r>
            <a:r>
              <a:rPr lang="nl-NL" dirty="0"/>
              <a:t> Niet waar</a:t>
            </a: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1981200" y="1481328"/>
            <a:ext cx="8229600" cy="4900000"/>
          </a:xfrm>
          <a:prstGeom prst="rect">
            <a:avLst/>
          </a:prstGeom>
        </p:spPr>
        <p:txBody>
          <a:bodyPr wrap="none" lIns="0" tIns="0" rIns="0" bIns="0"/>
          <a:lstStyle/>
          <a:p>
            <a:pPr marL="109728"/>
            <a:r>
              <a:rPr lang="nl-NL" sz="2800" dirty="0"/>
              <a:t>Lichaamstaal wordt eerder geloofd dan woorden</a:t>
            </a:r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5259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66928" indent="-457200"/>
            <a:r>
              <a:rPr lang="nl-NL" b="1" dirty="0"/>
              <a:t>Waar</a:t>
            </a:r>
            <a:r>
              <a:rPr lang="nl-NL" dirty="0"/>
              <a:t> </a:t>
            </a:r>
            <a:r>
              <a:rPr lang="mr-IN" dirty="0"/>
              <a:t>–</a:t>
            </a:r>
            <a:r>
              <a:rPr lang="nl-NL" dirty="0"/>
              <a:t> Niet waar</a:t>
            </a: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1981200" y="1481328"/>
            <a:ext cx="8229600" cy="4900000"/>
          </a:xfrm>
          <a:prstGeom prst="rect">
            <a:avLst/>
          </a:prstGeom>
        </p:spPr>
        <p:txBody>
          <a:bodyPr wrap="none" lIns="0" tIns="0" rIns="0" bIns="0"/>
          <a:lstStyle/>
          <a:p>
            <a:pPr marL="109728"/>
            <a:r>
              <a:rPr lang="nl-NL" sz="2800" dirty="0"/>
              <a:t>Lichaamstaal wordt eerder geloofd dan woorden.</a:t>
            </a:r>
          </a:p>
          <a:p>
            <a:pPr marL="109728"/>
            <a:endParaRPr lang="nl-NL" sz="2800" dirty="0"/>
          </a:p>
          <a:p>
            <a:pPr marL="109728"/>
            <a:r>
              <a:rPr lang="nl-NL" sz="2800" dirty="0"/>
              <a:t>Op het station CS zegt een medewerker: </a:t>
            </a:r>
          </a:p>
          <a:p>
            <a:pPr marL="109728"/>
            <a:r>
              <a:rPr lang="nl-NL" sz="2800" dirty="0"/>
              <a:t>- Rechts afslaan en hij wijst erbij. Welke kant ga je op?</a:t>
            </a:r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E8DDF4D-255E-1B46-9875-2E1B7EFA7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356992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66928" indent="-457200"/>
            <a:r>
              <a:rPr lang="nl-NL" dirty="0"/>
              <a:t>Waar </a:t>
            </a:r>
            <a:r>
              <a:rPr lang="mr-IN" dirty="0"/>
              <a:t>–</a:t>
            </a:r>
            <a:r>
              <a:rPr lang="nl-NL" dirty="0"/>
              <a:t> Niet waar</a:t>
            </a: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1981200" y="1481328"/>
            <a:ext cx="8229600" cy="4900000"/>
          </a:xfrm>
          <a:prstGeom prst="rect">
            <a:avLst/>
          </a:prstGeom>
        </p:spPr>
        <p:txBody>
          <a:bodyPr wrap="none" lIns="0" tIns="0" rIns="0" bIns="0"/>
          <a:lstStyle/>
          <a:p>
            <a:pPr marL="109728"/>
            <a:r>
              <a:rPr lang="nl-NL" sz="2800" dirty="0"/>
              <a:t>Je wordt beoordeeld op je lichaamstaal</a:t>
            </a:r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19523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66928" indent="-457200"/>
            <a:r>
              <a:rPr lang="nl-NL" b="1" dirty="0"/>
              <a:t>Waar</a:t>
            </a:r>
            <a:r>
              <a:rPr lang="nl-NL" dirty="0"/>
              <a:t> </a:t>
            </a:r>
            <a:r>
              <a:rPr lang="mr-IN" dirty="0"/>
              <a:t>–</a:t>
            </a:r>
            <a:r>
              <a:rPr lang="nl-NL" dirty="0"/>
              <a:t> Niet waar</a:t>
            </a: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1981200" y="1481328"/>
            <a:ext cx="8229600" cy="4900000"/>
          </a:xfrm>
          <a:prstGeom prst="rect">
            <a:avLst/>
          </a:prstGeom>
        </p:spPr>
        <p:txBody>
          <a:bodyPr wrap="none" lIns="0" tIns="0" rIns="0" bIns="0"/>
          <a:lstStyle/>
          <a:p>
            <a:pPr marL="109728"/>
            <a:r>
              <a:rPr lang="nl-NL" sz="2800" dirty="0"/>
              <a:t>Je wordt beoordeeld op je lichaamstaal</a:t>
            </a:r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49309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66928" indent="-457200"/>
            <a:r>
              <a:rPr lang="nl-NL" dirty="0"/>
              <a:t>Waar </a:t>
            </a:r>
            <a:r>
              <a:rPr lang="mr-IN" dirty="0"/>
              <a:t>–</a:t>
            </a:r>
            <a:r>
              <a:rPr lang="nl-NL" dirty="0"/>
              <a:t> Niet waar</a:t>
            </a: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1981200" y="1481328"/>
            <a:ext cx="8229600" cy="4900000"/>
          </a:xfrm>
          <a:prstGeom prst="rect">
            <a:avLst/>
          </a:prstGeom>
        </p:spPr>
        <p:txBody>
          <a:bodyPr wrap="none" lIns="0" tIns="0" rIns="0" bIns="0"/>
          <a:lstStyle/>
          <a:p>
            <a:pPr marL="109728"/>
            <a:r>
              <a:rPr lang="nl-NL" sz="2800" dirty="0"/>
              <a:t>Woorden en lichaamstaal vullen elkaar aan.</a:t>
            </a:r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23796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66928" indent="-457200"/>
            <a:r>
              <a:rPr lang="nl-NL" b="1" dirty="0"/>
              <a:t>Het kán zo zijn</a:t>
            </a: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1981200" y="1481328"/>
            <a:ext cx="8229600" cy="4900000"/>
          </a:xfrm>
          <a:prstGeom prst="rect">
            <a:avLst/>
          </a:prstGeom>
        </p:spPr>
        <p:txBody>
          <a:bodyPr wrap="none" lIns="0" tIns="0" rIns="0" bIns="0"/>
          <a:lstStyle/>
          <a:p>
            <a:pPr marL="109728"/>
            <a:r>
              <a:rPr lang="nl-NL" sz="2800" dirty="0"/>
              <a:t>Woorden en lichaamstaal vullen elkaar aan.</a:t>
            </a:r>
          </a:p>
          <a:p>
            <a:pPr marL="109728"/>
            <a:endParaRPr lang="nl-NL" sz="2800" dirty="0"/>
          </a:p>
          <a:p>
            <a:pPr marL="624078" indent="-514350">
              <a:buFont typeface="+mj-lt"/>
              <a:buAutoNum type="arabicPeriod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7724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>
            <a:normAutofit fontScale="90000"/>
          </a:bodyPr>
          <a:lstStyle/>
          <a:p>
            <a:r>
              <a:rPr lang="nl-NL" dirty="0"/>
              <a:t>Het communicatieproces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40971"/>
            <a:ext cx="8596668" cy="4800391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Communicatie is het overdragen van informatie</a:t>
            </a:r>
          </a:p>
          <a:p>
            <a:r>
              <a:rPr lang="nl-NL" dirty="0"/>
              <a:t>Je deelt gedachten, ideeën en gevoelens met de ander</a:t>
            </a:r>
          </a:p>
          <a:p>
            <a:r>
              <a:rPr lang="nl-NL" dirty="0"/>
              <a:t>Doel: de ander informeren, overtuigen, motiveren of beïnvloeden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 paar voorbeelden: </a:t>
            </a:r>
          </a:p>
          <a:p>
            <a:pPr marL="0" indent="0">
              <a:buNone/>
            </a:pPr>
            <a:r>
              <a:rPr lang="nl-NL" dirty="0"/>
              <a:t>Je legt mevrouw de Jager uit waarom het zo belangrijk is dat ze haar medicijnen voortaan op een vast moment moet innemen.</a:t>
            </a:r>
          </a:p>
          <a:p>
            <a:pPr marL="0" indent="0">
              <a:buNone/>
            </a:pPr>
            <a:r>
              <a:rPr lang="nl-NL" dirty="0"/>
              <a:t>Je geeft de ouders van Daan uitleg over het begeleidingsplan</a:t>
            </a:r>
          </a:p>
          <a:p>
            <a:pPr marL="0" indent="0">
              <a:buNone/>
            </a:pPr>
            <a:r>
              <a:rPr lang="nl-NL" dirty="0"/>
              <a:t>Je complimenteert Achmed met het feit dat hij steeds wat eerder naar bed gaat.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AutoShape 2" descr="Afbeeldingsresultaat voor communicati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739" y="169686"/>
            <a:ext cx="5618540" cy="23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20701" cy="1320800"/>
          </a:xfrm>
        </p:spPr>
        <p:txBody>
          <a:bodyPr>
            <a:normAutofit fontScale="90000"/>
          </a:bodyPr>
          <a:lstStyle/>
          <a:p>
            <a:r>
              <a:rPr lang="nl-NL" dirty="0"/>
              <a:t>Communicatie verloopt via het communicatieproces.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37361"/>
            <a:ext cx="8596668" cy="43040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Daarbij zijn betrokken:</a:t>
            </a:r>
          </a:p>
          <a:p>
            <a:r>
              <a:rPr lang="nl-NL" dirty="0"/>
              <a:t>Zender</a:t>
            </a:r>
          </a:p>
          <a:p>
            <a:r>
              <a:rPr lang="nl-NL" dirty="0"/>
              <a:t>Ontvanger</a:t>
            </a:r>
          </a:p>
          <a:p>
            <a:r>
              <a:rPr lang="nl-NL" dirty="0"/>
              <a:t>Boodschap</a:t>
            </a:r>
          </a:p>
          <a:p>
            <a:r>
              <a:rPr lang="nl-NL" dirty="0"/>
              <a:t>Medium</a:t>
            </a:r>
          </a:p>
          <a:p>
            <a:r>
              <a:rPr lang="nl-NL" dirty="0"/>
              <a:t>Coderen</a:t>
            </a:r>
          </a:p>
          <a:p>
            <a:r>
              <a:rPr lang="nl-NL" dirty="0"/>
              <a:t>Decoderen</a:t>
            </a:r>
          </a:p>
          <a:p>
            <a:r>
              <a:rPr lang="nl-NL" dirty="0"/>
              <a:t>Referentiekader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977" y="1737361"/>
            <a:ext cx="4010025" cy="49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>
            <a:normAutofit fontScale="90000"/>
          </a:bodyPr>
          <a:lstStyle/>
          <a:p>
            <a:r>
              <a:rPr lang="nl-NL" dirty="0"/>
              <a:t>Coderen en decoderen van de boodschap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84663"/>
            <a:ext cx="8596668" cy="46566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Coderen</a:t>
            </a:r>
          </a:p>
          <a:p>
            <a:r>
              <a:rPr lang="nl-NL" dirty="0"/>
              <a:t>Bij het communiceren zet je de gedachte die je hebt en wilt overdragen om in een boodschap. Dat noemen we coderen</a:t>
            </a:r>
          </a:p>
          <a:p>
            <a:r>
              <a:rPr lang="nl-NL" dirty="0"/>
              <a:t>De codering moet passen bij de doelgroep (taalgebruik aanpassen)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Duidelijk voorbeeld hoe belangrijk een effectieve codering is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Voorbeeld codering blinde man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Decoderen</a:t>
            </a:r>
          </a:p>
          <a:p>
            <a:r>
              <a:rPr lang="nl-NL" dirty="0"/>
              <a:t>Zodra de ontvanger de boodschap ontvangt begint voor hem/haar het decoderen (ontcijferen van de boodschap).</a:t>
            </a:r>
          </a:p>
          <a:p>
            <a:r>
              <a:rPr lang="nl-NL" dirty="0"/>
              <a:t>Wat bedoelt de ander met de boodschap (wat zegt diegene werkelijk en wat moet ik er precies mee)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050" y="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2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nl-NL" dirty="0"/>
              <a:t>Referentiekader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80161"/>
            <a:ext cx="8596668" cy="4761202"/>
          </a:xfrm>
        </p:spPr>
        <p:txBody>
          <a:bodyPr/>
          <a:lstStyle/>
          <a:p>
            <a:r>
              <a:rPr lang="nl-NL" dirty="0"/>
              <a:t>Referentiekader is het geheel van je waarden en normen</a:t>
            </a:r>
          </a:p>
          <a:p>
            <a:r>
              <a:rPr lang="nl-NL" dirty="0"/>
              <a:t>Referentiekader wordt gevormd door: opvoeding, leefsituatie, werk, media, vrienden en manier waarop je hebt geleerd met anderen om te gaan</a:t>
            </a:r>
          </a:p>
          <a:p>
            <a:r>
              <a:rPr lang="nl-NL" dirty="0"/>
              <a:t>Referentiekader is belangrijk bij het coderen en decoderen van de boodschap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074" y="2662518"/>
            <a:ext cx="7218549" cy="404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6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874"/>
          </a:xfrm>
        </p:spPr>
        <p:txBody>
          <a:bodyPr/>
          <a:lstStyle/>
          <a:p>
            <a:r>
              <a:rPr lang="nl-NL" dirty="0"/>
              <a:t>Communicatiedoelen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45475"/>
            <a:ext cx="8596668" cy="4695888"/>
          </a:xfrm>
        </p:spPr>
        <p:txBody>
          <a:bodyPr/>
          <a:lstStyle/>
          <a:p>
            <a:r>
              <a:rPr lang="nl-NL" dirty="0"/>
              <a:t>Overtuigen</a:t>
            </a:r>
          </a:p>
          <a:p>
            <a:r>
              <a:rPr lang="nl-NL" dirty="0"/>
              <a:t>Informeren</a:t>
            </a:r>
          </a:p>
          <a:p>
            <a:r>
              <a:rPr lang="nl-NL" dirty="0"/>
              <a:t>Activeren/motiveren</a:t>
            </a:r>
          </a:p>
          <a:p>
            <a:r>
              <a:rPr lang="nl-NL" dirty="0"/>
              <a:t>Instrueren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Er zijn nog wel meer doelen die iets minder duidelijk zijn. </a:t>
            </a:r>
          </a:p>
          <a:p>
            <a:pPr marL="0" indent="0">
              <a:buNone/>
            </a:pPr>
            <a:r>
              <a:rPr lang="nl-NL" dirty="0"/>
              <a:t>Denk aan:</a:t>
            </a:r>
          </a:p>
          <a:p>
            <a:r>
              <a:rPr lang="nl-NL" dirty="0"/>
              <a:t>Vermaken</a:t>
            </a:r>
          </a:p>
          <a:p>
            <a:r>
              <a:rPr lang="nl-NL" dirty="0"/>
              <a:t>Jezelf uiten</a:t>
            </a:r>
          </a:p>
        </p:txBody>
      </p:sp>
    </p:spTree>
    <p:extLst>
      <p:ext uri="{BB962C8B-B14F-4D97-AF65-F5344CB8AC3E}">
        <p14:creationId xmlns:p14="http://schemas.microsoft.com/office/powerpoint/2010/main" val="224336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/>
          <a:lstStyle/>
          <a:p>
            <a:r>
              <a:rPr lang="nl-NL" dirty="0"/>
              <a:t>Communicatierichtingen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06287"/>
            <a:ext cx="8596668" cy="4735076"/>
          </a:xfrm>
        </p:spPr>
        <p:txBody>
          <a:bodyPr/>
          <a:lstStyle/>
          <a:p>
            <a:r>
              <a:rPr lang="nl-NL" dirty="0"/>
              <a:t>Eenzijdige communicatie:</a:t>
            </a:r>
          </a:p>
          <a:p>
            <a:pPr marL="0" indent="0">
              <a:buNone/>
            </a:pPr>
            <a:r>
              <a:rPr lang="nl-NL" dirty="0"/>
              <a:t>Je bent dan alleen zender of ontvanger (tv kijken, radio luisteren of hoorcollege)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Meerzijdige communicatie: </a:t>
            </a:r>
          </a:p>
          <a:p>
            <a:pPr marL="0" indent="0">
              <a:buNone/>
            </a:pPr>
            <a:r>
              <a:rPr lang="nl-NL" dirty="0"/>
              <a:t>Je bent tijdens het communiceren zowel zender als ontvanger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177" y="3673825"/>
            <a:ext cx="2823882" cy="210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8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66928" indent="-457200"/>
            <a:r>
              <a:rPr lang="nl-NL" dirty="0"/>
              <a:t>Eerste indruk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629" t="12144" r="629" b="25276"/>
          <a:stretch/>
        </p:blipFill>
        <p:spPr>
          <a:xfrm>
            <a:off x="2968977" y="1681518"/>
            <a:ext cx="6704880" cy="4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17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66928" indent="-457200"/>
            <a:r>
              <a:rPr lang="nl-NL" dirty="0"/>
              <a:t>Eerste indruk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629" t="12144" r="629" b="25276"/>
          <a:stretch/>
        </p:blipFill>
        <p:spPr>
          <a:xfrm>
            <a:off x="2968977" y="1681518"/>
            <a:ext cx="6704880" cy="4195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6049" y="4149080"/>
            <a:ext cx="37401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Hoe </a:t>
            </a:r>
            <a:r>
              <a:rPr lang="en-US" sz="3200" dirty="0" err="1"/>
              <a:t>voelt</a:t>
            </a:r>
            <a:r>
              <a:rPr lang="en-US" sz="3200" dirty="0"/>
              <a:t> het </a:t>
            </a:r>
          </a:p>
          <a:p>
            <a:pPr algn="ctr"/>
            <a:r>
              <a:rPr lang="en-US" sz="3200" dirty="0"/>
              <a:t>Hoe </a:t>
            </a:r>
            <a:r>
              <a:rPr lang="en-US" sz="3200" dirty="0" err="1"/>
              <a:t>komt</a:t>
            </a:r>
            <a:r>
              <a:rPr lang="en-US" sz="3200" dirty="0"/>
              <a:t> het over</a:t>
            </a:r>
            <a:r>
              <a:rPr lang="en-GB" sz="32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70201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5484</TotalTime>
  <Words>424</Words>
  <Application>Microsoft Office PowerPoint</Application>
  <PresentationFormat>Breedbeeld</PresentationFormat>
  <Paragraphs>88</Paragraphs>
  <Slides>17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</vt:lpstr>
      <vt:lpstr>Communicatieproces</vt:lpstr>
      <vt:lpstr>Het communicatieproces </vt:lpstr>
      <vt:lpstr>Communicatie verloopt via het communicatieproces.  </vt:lpstr>
      <vt:lpstr>Coderen en decoderen van de boodschap</vt:lpstr>
      <vt:lpstr>Referentiekader</vt:lpstr>
      <vt:lpstr>Communicatiedoelen</vt:lpstr>
      <vt:lpstr>Communicatierichtingen</vt:lpstr>
      <vt:lpstr>Eerste indruk</vt:lpstr>
      <vt:lpstr>Eerste indruk</vt:lpstr>
      <vt:lpstr>Waar – Niet waar</vt:lpstr>
      <vt:lpstr>Waar – Niet waar</vt:lpstr>
      <vt:lpstr>Waar – Niet waar</vt:lpstr>
      <vt:lpstr>Waar – Niet waar</vt:lpstr>
      <vt:lpstr>Waar – Niet waar</vt:lpstr>
      <vt:lpstr>Waar – Niet waar</vt:lpstr>
      <vt:lpstr>Waar – Niet waar</vt:lpstr>
      <vt:lpstr>Het kán zo zijn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Gesprekstechnieken</dc:title>
  <dc:creator>S. Poelman</dc:creator>
  <cp:lastModifiedBy>Beverdam, Atie</cp:lastModifiedBy>
  <cp:revision>27</cp:revision>
  <dcterms:created xsi:type="dcterms:W3CDTF">2017-09-08T11:17:04Z</dcterms:created>
  <dcterms:modified xsi:type="dcterms:W3CDTF">2022-05-10T04:46:09Z</dcterms:modified>
</cp:coreProperties>
</file>